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70" r:id="rId2"/>
    <p:sldId id="264" r:id="rId3"/>
    <p:sldId id="337" r:id="rId4"/>
    <p:sldId id="338" r:id="rId5"/>
    <p:sldId id="362" r:id="rId6"/>
    <p:sldId id="336" r:id="rId7"/>
    <p:sldId id="365" r:id="rId8"/>
    <p:sldId id="366" r:id="rId9"/>
    <p:sldId id="361" r:id="rId10"/>
    <p:sldId id="363" r:id="rId11"/>
    <p:sldId id="364" r:id="rId12"/>
    <p:sldId id="35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BB2285C-5DCE-4BBF-864E-926090E47C38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85C-5DCE-4BBF-864E-926090E47C38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BB2285C-5DCE-4BBF-864E-926090E47C38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FC219EE-66C5-4164-A321-6FBB5466E6A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188913"/>
            <a:ext cx="7704137" cy="18002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Муниципальное автономное дошкольное образовательное учреждение </a:t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«Детский сад № 181 комбинированного вида»</a:t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Советского района г. Казани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5516563"/>
            <a:ext cx="8351838" cy="10810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1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Адрес:</a:t>
            </a:r>
            <a:endParaRPr lang="ru-RU" sz="1600" u="sng" dirty="0" smtClean="0">
              <a:solidFill>
                <a:srgbClr val="99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u="sng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420100, Россия, РТ, г. Казань , ул.  </a:t>
            </a:r>
            <a:r>
              <a:rPr lang="ru-RU" sz="1600" u="sng" dirty="0" err="1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Джаудата</a:t>
            </a:r>
            <a:r>
              <a:rPr lang="ru-RU" sz="1600" u="sng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1600" u="sng" dirty="0" err="1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Файзи</a:t>
            </a:r>
            <a:r>
              <a:rPr lang="ru-RU" sz="1600" u="sng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13,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u="sng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тел. (843) 276-46-39,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u="sng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факс (843) 276-22-24</a:t>
            </a:r>
          </a:p>
        </p:txBody>
      </p:sp>
      <p:pic>
        <p:nvPicPr>
          <p:cNvPr id="15364" name="Picture 6" descr="Изображение 0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060575"/>
            <a:ext cx="259238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7" descr="Изображение 0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060575"/>
            <a:ext cx="2447925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9" descr="Изображение 08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716338"/>
            <a:ext cx="2592388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0" descr="Изображение 08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716338"/>
            <a:ext cx="2447925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5382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Документы </a:t>
            </a:r>
          </a:p>
        </p:txBody>
      </p:sp>
      <p:sp>
        <p:nvSpPr>
          <p:cNvPr id="16387" name="Текст 2"/>
          <p:cNvSpPr>
            <a:spLocks noGrp="1"/>
          </p:cNvSpPr>
          <p:nvPr>
            <p:ph type="body" idx="1"/>
          </p:nvPr>
        </p:nvSpPr>
        <p:spPr>
          <a:xfrm>
            <a:off x="179512" y="4581128"/>
            <a:ext cx="4040188" cy="838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1600" dirty="0" smtClean="0">
                <a:solidFill>
                  <a:srgbClr val="00B050"/>
                </a:solidFill>
              </a:rPr>
              <a:t>Лицензия на осуществление образовательной деятельности</a:t>
            </a:r>
          </a:p>
        </p:txBody>
      </p:sp>
      <p:pic>
        <p:nvPicPr>
          <p:cNvPr id="16390" name="Picture 7" descr="C:\Users\Пользователь\Desktop\для сайта\2015-02-13 лиц.1\лиц.1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1916084" cy="2701636"/>
          </a:xfrm>
          <a:noFill/>
        </p:spPr>
      </p:pic>
      <p:sp>
        <p:nvSpPr>
          <p:cNvPr id="16388" name="Текст 4"/>
          <p:cNvSpPr>
            <a:spLocks noGrp="1"/>
          </p:cNvSpPr>
          <p:nvPr>
            <p:ph type="body" sz="quarter" idx="3"/>
          </p:nvPr>
        </p:nvSpPr>
        <p:spPr>
          <a:xfrm>
            <a:off x="3068488" y="4149080"/>
            <a:ext cx="4041775" cy="838200"/>
          </a:xfrm>
        </p:spPr>
        <p:txBody>
          <a:bodyPr>
            <a:normAutofit/>
          </a:bodyPr>
          <a:lstStyle/>
          <a:p>
            <a:r>
              <a:rPr lang="ru-RU" altLang="ru-RU" sz="1600" dirty="0">
                <a:solidFill>
                  <a:srgbClr val="00B050"/>
                </a:solidFill>
                <a:cs typeface="Aharoni" pitchFamily="2" charset="-79"/>
              </a:rPr>
              <a:t>Приложение к лицензии</a:t>
            </a:r>
          </a:p>
          <a:p>
            <a:pPr eaLnBrk="1" hangingPunct="1"/>
            <a:endParaRPr lang="ru-RU" altLang="ru-RU" sz="2000" dirty="0" smtClean="0"/>
          </a:p>
        </p:txBody>
      </p:sp>
      <p:pic>
        <p:nvPicPr>
          <p:cNvPr id="16389" name="Picture 7" descr="C:\Users\Пользователь\Desktop\сайт 2\сайт\2014-12-22 Э.Дж.1\лиценз 00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942109"/>
            <a:ext cx="1965960" cy="2701636"/>
          </a:xfr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034" y="836712"/>
            <a:ext cx="1908175" cy="270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81581" y="3756074"/>
            <a:ext cx="3659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Свидетельство об аккредитации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867" y="4125406"/>
            <a:ext cx="1671793" cy="2306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Лицензия на ведение медицинской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91743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727829"/>
            <a:ext cx="46201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Кадровое обеспечение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323244"/>
              </p:ext>
            </p:extLst>
          </p:nvPr>
        </p:nvGraphicFramePr>
        <p:xfrm>
          <a:off x="899592" y="1374160"/>
          <a:ext cx="7416824" cy="4575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Документ" r:id="rId3" imgW="6119418" imgH="5040529" progId="Word.Document.12">
                  <p:embed/>
                </p:oleObj>
              </mc:Choice>
              <mc:Fallback>
                <p:oleObj name="Документ" r:id="rId3" imgW="6119418" imgH="504052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9592" y="1374160"/>
                        <a:ext cx="7416824" cy="45757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717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3568" y="692696"/>
            <a:ext cx="793616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981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Результативность участия коллектива детского сада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981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конкурсах различного уровня в текущем учебном году.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9813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1708359"/>
            <a:ext cx="7776864" cy="4438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15900" algn="just">
              <a:lnSpc>
                <a:spcPct val="115000"/>
              </a:lnSpc>
              <a:spcAft>
                <a:spcPts val="25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Все педагоги детского сада принимали участие </a:t>
            </a:r>
            <a:r>
              <a:rPr lang="ru-RU" b="1" i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lang="ru-RU" b="1" i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становились победителями и призерами в очных и заочных конкурсах различного уровня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Таких как: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342900" marR="179705" lvl="0" indent="-342900" algn="just" fontAlgn="base">
              <a:lnSpc>
                <a:spcPct val="115000"/>
              </a:lnSpc>
              <a:spcAft>
                <a:spcPts val="650"/>
              </a:spcAft>
              <a:buClr>
                <a:srgbClr val="000000"/>
              </a:buClr>
              <a:buSzPts val="1300"/>
              <a:buFont typeface="+mj-lt"/>
              <a:buAutoNum type="arabicParenR"/>
            </a:pP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Calibri"/>
                <a:cs typeface="Times New Roman"/>
              </a:rPr>
              <a:t>Межрегиональный конкурс методических разработок «Инновации в дошкольном образовании: от идеи до воплощения»</a:t>
            </a: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 Диплом 1 степени - </a:t>
            </a:r>
            <a:r>
              <a:rPr lang="ru-RU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Бурмистрова</a:t>
            </a: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 А.О.; Диплом 2 степени - </a:t>
            </a:r>
            <a:r>
              <a:rPr lang="ru-RU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Кабирова</a:t>
            </a: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 Э.Д. и </a:t>
            </a:r>
            <a:r>
              <a:rPr lang="ru-RU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Зарипова</a:t>
            </a: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 И.Н.;</a:t>
            </a:r>
            <a:endParaRPr lang="ru-RU" sz="16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Times New Roman"/>
              <a:ea typeface="Times New Roman"/>
              <a:cs typeface="Times New Roman"/>
            </a:endParaRPr>
          </a:p>
          <a:p>
            <a:pPr marR="215900" algn="just">
              <a:lnSpc>
                <a:spcPct val="115000"/>
              </a:lnSpc>
              <a:spcAft>
                <a:spcPts val="28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2) Конкурс-выставка «Куклы-миниатюры «Дорогие мои старики», посвященный 75летию ВОВ, 2 место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R="215900" algn="just">
              <a:lnSpc>
                <a:spcPct val="115000"/>
              </a:lnSpc>
              <a:spcAft>
                <a:spcPts val="25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3) Фестиваль творчества работников образования Советского района г. Казани «Звездопад»,  Диплом 2 степени;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R="215900" algn="just">
              <a:lnSpc>
                <a:spcPct val="115000"/>
              </a:lnSpc>
              <a:spcAft>
                <a:spcPts val="57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Работы педагогов были опубликованы:</a:t>
            </a:r>
            <a:endParaRPr lang="ru-RU" sz="1600" b="1" i="1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 algn="just" fontAlgn="base">
              <a:lnSpc>
                <a:spcPct val="115000"/>
              </a:lnSpc>
              <a:spcAft>
                <a:spcPts val="650"/>
              </a:spcAft>
              <a:buClr>
                <a:srgbClr val="000000"/>
              </a:buClr>
              <a:buSzPts val="1300"/>
              <a:buFont typeface="+mj-lt"/>
              <a:buAutoNum type="arabicParenR"/>
            </a:pP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Журнал профсоюзной организации посвященный 75-летию Победы в ВОВ и 100-летию ТАССР </a:t>
            </a:r>
            <a:r>
              <a:rPr lang="ru-RU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Бурмистрова</a:t>
            </a: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 А.О., Шамсутдинова А.М.</a:t>
            </a:r>
            <a:endParaRPr lang="ru-RU" sz="1600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6426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784906"/>
            <a:ext cx="8280920" cy="5859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 период 2020 года опыт работы детского сада был представлен на разных уровнях: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Методическое объединение учителей – логопедов Советского района г. Казани по теме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«Дифференциальная диагностик и коррекция нарушений у дошкольников с ТНР»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(Индивидуальный план коррекционной деятельности)»;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Методическое объединение музыкальных руководителей Советского района г. Казани по теме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«Вариативные модели проведения музыкальных занятий»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- на республиканском уровне - стажировка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«Психолого-педагогическое сопровождение  образовательных программ ДОО в группах раннего и дошкольного возраста»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(в рамках реализации  дополнительной профессиональной программы повышения квалификации руководителей, организованных ДОО ГАОУ ДПО «Институт развития образования Республики Татарстан»);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на республиканском уровне - базовая площадка по проведению зонального и республиканского конкурса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«Воспитатель года»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04664"/>
            <a:ext cx="3669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Опыт </a:t>
            </a:r>
            <a:r>
              <a:rPr lang="ru-RU" b="1" i="1" dirty="0">
                <a:solidFill>
                  <a:srgbClr val="FF0000"/>
                </a:solidFill>
              </a:rPr>
              <a:t>работы детского сада </a:t>
            </a:r>
          </a:p>
        </p:txBody>
      </p:sp>
    </p:spTree>
    <p:extLst>
      <p:ext uri="{BB962C8B-B14F-4D97-AF65-F5344CB8AC3E}">
        <p14:creationId xmlns:p14="http://schemas.microsoft.com/office/powerpoint/2010/main" val="41517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95536" y="754251"/>
            <a:ext cx="526714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Выпускники логопедических групп: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322748"/>
              </p:ext>
            </p:extLst>
          </p:nvPr>
        </p:nvGraphicFramePr>
        <p:xfrm>
          <a:off x="2339752" y="1628800"/>
          <a:ext cx="5490845" cy="1097280"/>
        </p:xfrm>
        <a:graphic>
          <a:graphicData uri="http://schemas.openxmlformats.org/drawingml/2006/table">
            <a:tbl>
              <a:tblPr firstRow="1" firstCol="1" bandRow="1"/>
              <a:tblGrid>
                <a:gridCol w="432048"/>
                <a:gridCol w="2448312"/>
                <a:gridCol w="2610485"/>
              </a:tblGrid>
              <a:tr h="2501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 чистой речью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 значительным улучшением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 дошкольников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4 дошкольника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30388" y="41259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0878" y="3408074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Мониторинг на предмет оценки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предпосылок к учебной деятельности дошкольников – выпускников детского сада.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388350"/>
              </p:ext>
            </p:extLst>
          </p:nvPr>
        </p:nvGraphicFramePr>
        <p:xfrm>
          <a:off x="1691680" y="4869160"/>
          <a:ext cx="6077585" cy="1180149"/>
        </p:xfrm>
        <a:graphic>
          <a:graphicData uri="http://schemas.openxmlformats.org/drawingml/2006/table">
            <a:tbl>
              <a:tblPr firstRow="1" firstCol="1" bandRow="1"/>
              <a:tblGrid>
                <a:gridCol w="1012825"/>
                <a:gridCol w="1012825"/>
                <a:gridCol w="1012825"/>
                <a:gridCol w="1012825"/>
                <a:gridCol w="1012825"/>
                <a:gridCol w="101346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выпускников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обслед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Высокий ур.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Средний ур.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Ниже среднего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Низкий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18%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7%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92238" y="3657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18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451593"/>
              </p:ext>
            </p:extLst>
          </p:nvPr>
        </p:nvGraphicFramePr>
        <p:xfrm>
          <a:off x="1042988" y="2037041"/>
          <a:ext cx="7345435" cy="3006015"/>
        </p:xfrm>
        <a:graphic>
          <a:graphicData uri="http://schemas.openxmlformats.org/drawingml/2006/table">
            <a:tbl>
              <a:tblPr firstRow="1" firstCol="1" bandRow="1"/>
              <a:tblGrid>
                <a:gridCol w="792547"/>
                <a:gridCol w="1094839"/>
                <a:gridCol w="1282157"/>
                <a:gridCol w="1282157"/>
                <a:gridCol w="915919"/>
                <a:gridCol w="988908"/>
                <a:gridCol w="988908"/>
              </a:tblGrid>
              <a:tr h="1239246">
                <a:tc row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Познавательное развитие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Социально-коммуникативное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Речевое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Физическое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960" indent="63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Художестве нно-эстетическое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2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2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7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22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323" marR="5959" marT="59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39552" y="836712"/>
            <a:ext cx="703417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Мониторинг освоения образовательной программы,</a:t>
            </a:r>
          </a:p>
          <a:p>
            <a:pPr marL="0" marR="0" lvl="0" indent="6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проведенный по методике Верещагиной: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6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97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18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3" y="42195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39552" y="764704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Воспитателем по обучению детей татарскому языку проводилась диагностики по  обучению детей татарскому (родному) </a:t>
            </a:r>
            <a:r>
              <a:rPr lang="ru-RU" b="1" i="1" dirty="0" smtClean="0">
                <a:solidFill>
                  <a:srgbClr val="FF0000"/>
                </a:solidFill>
              </a:rPr>
              <a:t>языку: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1916832"/>
            <a:ext cx="2282997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215900" algn="just">
              <a:lnSpc>
                <a:spcPct val="115000"/>
              </a:lnSpc>
              <a:spcAft>
                <a:spcPts val="25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Старшие группы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: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405766"/>
              </p:ext>
            </p:extLst>
          </p:nvPr>
        </p:nvGraphicFramePr>
        <p:xfrm>
          <a:off x="683568" y="2492896"/>
          <a:ext cx="5932805" cy="886398"/>
        </p:xfrm>
        <a:graphic>
          <a:graphicData uri="http://schemas.openxmlformats.org/drawingml/2006/table">
            <a:tbl>
              <a:tblPr firstRow="1" firstCol="1" bandRow="1"/>
              <a:tblGrid>
                <a:gridCol w="2875915"/>
                <a:gridCol w="3056890"/>
              </a:tblGrid>
              <a:tr h="168275">
                <a:tc>
                  <a:txBody>
                    <a:bodyPr/>
                    <a:lstStyle/>
                    <a:p>
                      <a:pPr marL="36195" marR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ВЫСШИЙ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13,8%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36195" marR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СРЕДНИЙ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75%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36195" marR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НИЖЕ СРЕДНЕГО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11,2%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39552" y="3634441"/>
            <a:ext cx="3363421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195" marR="179705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Подготовительные  группы: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076603"/>
              </p:ext>
            </p:extLst>
          </p:nvPr>
        </p:nvGraphicFramePr>
        <p:xfrm>
          <a:off x="617483" y="4581128"/>
          <a:ext cx="6570980" cy="787908"/>
        </p:xfrm>
        <a:graphic>
          <a:graphicData uri="http://schemas.openxmlformats.org/drawingml/2006/table">
            <a:tbl>
              <a:tblPr firstRow="1" firstCol="1" bandRow="1"/>
              <a:tblGrid>
                <a:gridCol w="3150235"/>
                <a:gridCol w="3420745"/>
              </a:tblGrid>
              <a:tr h="168275">
                <a:tc>
                  <a:txBody>
                    <a:bodyPr/>
                    <a:lstStyle/>
                    <a:p>
                      <a:pPr marL="36195" marR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19,8%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36195" marR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80,2%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36195" marR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НИЖЕ СРЕДНЕГО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120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556792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Воспитанники детского сада приняли участие в очных и дистанционных конкурсах, где стали победителями и призерами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endParaRPr lang="ru-RU" sz="2000" b="1" i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indent="-342900" algn="just">
              <a:lnSpc>
                <a:spcPct val="150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«Татар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малае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- 2020», 1 место;</a:t>
            </a:r>
          </a:p>
          <a:p>
            <a:pPr lvl="0" indent="-342900" algn="just">
              <a:lnSpc>
                <a:spcPct val="150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Фестиваль «Апрельские проталинки» 2020, лауреат 1 степени;</a:t>
            </a:r>
          </a:p>
          <a:p>
            <a:pPr lvl="0" indent="-342900" algn="just">
              <a:lnSpc>
                <a:spcPct val="150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Конкурс на лучший  видеоролик «Страницы памяти», 2 и 3 место;</a:t>
            </a:r>
          </a:p>
          <a:p>
            <a:pPr lvl="0" indent="-342900" algn="just">
              <a:lnSpc>
                <a:spcPct val="150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Конкурс «Этих дней не смолкнет слава», детско-родительский проект «Семейный альбом» два 2-х места;</a:t>
            </a:r>
          </a:p>
          <a:p>
            <a:pPr lvl="0" indent="-342900" algn="just">
              <a:lnSpc>
                <a:spcPct val="150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Джалиловские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чтения», 2 место.</a:t>
            </a:r>
          </a:p>
          <a:p>
            <a:pPr lvl="0" indent="-342900" algn="just">
              <a:lnSpc>
                <a:spcPct val="150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«Юные таланты», межрегиональный творческий  конкурс, лауреат 3 степени.</a:t>
            </a:r>
          </a:p>
          <a:p>
            <a:pPr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Всероссийская олимпиада «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Эколята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— молодые защитники природы» победители.</a:t>
            </a:r>
            <a:endParaRPr lang="ru-RU" sz="1600" dirty="0">
              <a:solidFill>
                <a:srgbClr val="000000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548680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00B0F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Результативность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участия воспитанников в конкурсах различного уровня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текущем учебном году.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27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3815" y="476672"/>
            <a:ext cx="8136904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Программы, реализуемые на платной основе.</a:t>
            </a:r>
            <a:endParaRPr lang="ru-RU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В детском саду реализуются программы на платной основе следующего вида: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1.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«Ритмическая мозаика»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– совершенствование ритмического, тембрового и динамического восприятия музыки и движения (2 занятия в неделю по 15-30 минут в зависимости от возрастной группы);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2.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«В мире звуков»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– выявление, профилактика, коррекция речевых нарушений (2 занятия в неделю по 20-30 минут в зависимости от возрастной группы);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3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«Культурология»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 знакомство и приобщение к иностранному языку (2 занятия в неделю по 15-30 минут в зависимости от возрастной группы);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4.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Предшкольная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подготовка»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 комплексное развитие всех компонентов устной и письменной речи, математических навыков (2 занятия в неделю по 20-30 минут в зависимости от возрастной группы);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5.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Здравики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 научить детей заботиться о своём здоровье с помощью специальных упражнений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хатхи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-йоге и правил индивидуального поведения, направленных на поддержание чистоты тела (2 занятия в неделю по 15-30 минут в зависимости от возрастной группы);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925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4847" y="548680"/>
            <a:ext cx="8280920" cy="582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6.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Мукасолька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 развитие творческих способностей детей в процессе создания поделок из соленого теста (2 занятия в неделю по 10-15 минут в зависимости от возрастной группы);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7.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«Музыкальные </a:t>
            </a:r>
            <a:r>
              <a:rPr lang="ru-RU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шумелочки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-развитие умения детей исполнять на детских музыкальных инструментах, соблюдая ритм, динамику и темп (2 занятия в неделю по 25-30 минут в зависимости от возрастной группы);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8.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«Веселый язычок» 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(2 занятия в неделю по 15-20 мнут в зависимости от возрастной группы);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9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«Кислородный коктейль»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 профилактика ОРВИ, профилактика заболеваний органов дыхания;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10.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Спелеокамера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 профилактика ОРВИ;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11.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«УФО (</a:t>
            </a:r>
            <a:r>
              <a:rPr lang="ru-RU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ультро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-фиолетовое облучение)»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- профилактика ОРЗ (по назначению врача);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12.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«Ингаляция»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 профилактика ОРЗ (по назначению врача).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13.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«Присмотр и уход за ребенком»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 присмотр и уход за воспитанником детского сада, включающую в себя комплекс мер по организации хозяйственно-бытового обеспечения, обеспечения соблюдения личной гигиены воспитанника, в утреннее время с 7.00 до 7.30 и (или) вечернее время с 18.00-19.00.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8687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5433"/>
            <a:ext cx="3335382" cy="187615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386" y="260648"/>
            <a:ext cx="3286506" cy="223959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  <a:softEdge rad="1270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2" y="1124744"/>
            <a:ext cx="2710261" cy="250529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  <a:softEdge rad="317500"/>
          </a:effectLst>
          <a:scene3d>
            <a:camera prst="isometricOffAxis1Righ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048" y="3861048"/>
            <a:ext cx="2750844" cy="223279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581591"/>
            <a:ext cx="2757489" cy="207103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  <a:softEdge rad="1270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55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904</TotalTime>
  <Words>951</Words>
  <Application>Microsoft Office PowerPoint</Application>
  <PresentationFormat>Экран (4:3)</PresentationFormat>
  <Paragraphs>133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Остин</vt:lpstr>
      <vt:lpstr>Документ Microsoft Word</vt:lpstr>
      <vt:lpstr>Муниципальное автономное дошкольное образовательное учреждение  «Детский сад № 181 комбинированного вида»  Советского района г. Казани</vt:lpstr>
      <vt:lpstr>Документы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эльвира</cp:lastModifiedBy>
  <cp:revision>87</cp:revision>
  <dcterms:created xsi:type="dcterms:W3CDTF">2016-08-14T12:52:13Z</dcterms:created>
  <dcterms:modified xsi:type="dcterms:W3CDTF">2021-05-19T08:43:19Z</dcterms:modified>
</cp:coreProperties>
</file>